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1" r:id="rId10"/>
    <p:sldId id="272" r:id="rId11"/>
    <p:sldId id="262" r:id="rId12"/>
    <p:sldId id="273" r:id="rId13"/>
    <p:sldId id="263" r:id="rId14"/>
    <p:sldId id="264" r:id="rId15"/>
    <p:sldId id="265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5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onia22222/students-mental-health-assessmen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/>
              <a:t>Mind Metrics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8B89-7163-3F88-05DB-4DAB027E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532B7-D1E9-E516-16E6-32AA658AD208}"/>
              </a:ext>
            </a:extLst>
          </p:cNvPr>
          <p:cNvSpPr txBox="1"/>
          <p:nvPr/>
        </p:nvSpPr>
        <p:spPr>
          <a:xfrm>
            <a:off x="1747520" y="1819374"/>
            <a:ext cx="5323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Detecting Depression, Anxiety, and Stress in Students via Machine Learning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3885E-B426-D9E2-A5F7-2244A46944BE}"/>
              </a:ext>
            </a:extLst>
          </p:cNvPr>
          <p:cNvSpPr txBox="1"/>
          <p:nvPr/>
        </p:nvSpPr>
        <p:spPr>
          <a:xfrm>
            <a:off x="1554480" y="2690336"/>
            <a:ext cx="53238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Bhaskar Pal (230020741126)</a:t>
            </a:r>
            <a:endParaRPr lang="en-IN" b="0" dirty="0">
              <a:effectLst/>
            </a:endParaRPr>
          </a:p>
          <a:p>
            <a:pPr marL="457200" algn="ctr"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Shreyash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Mulate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(230020199279)</a:t>
            </a:r>
            <a:endParaRPr lang="en-IN" b="0" dirty="0">
              <a:effectLst/>
            </a:endParaRPr>
          </a:p>
          <a:p>
            <a:pPr marL="457200" algn="ctr"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Debprasad Manna (230020216672)</a:t>
            </a:r>
            <a:endParaRPr lang="en-IN" b="0" dirty="0">
              <a:effectLst/>
            </a:endParaRPr>
          </a:p>
          <a:p>
            <a:pPr marL="457200" algn="ctr"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Debanjan Bhattacharya (230020852095)</a:t>
            </a:r>
            <a:endParaRPr lang="en-IN" b="0" dirty="0">
              <a:effectLst/>
            </a:endParaRPr>
          </a:p>
          <a:p>
            <a:pPr marL="457200" algn="ctr" rtl="0">
              <a:buNone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Sudip Kumar Patra (230020236253)</a:t>
            </a:r>
            <a:endParaRPr lang="en-IN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50F91-1D3E-8370-D88E-763059608D23}"/>
              </a:ext>
            </a:extLst>
          </p:cNvPr>
          <p:cNvSpPr txBox="1"/>
          <p:nvPr/>
        </p:nvSpPr>
        <p:spPr>
          <a:xfrm>
            <a:off x="1554480" y="4234820"/>
            <a:ext cx="5323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 the supervision of </a:t>
            </a:r>
            <a:endParaRPr lang="en-US" b="0" dirty="0">
              <a:effectLst/>
            </a:endParaRPr>
          </a:p>
          <a:p>
            <a:pPr marL="457200" algn="ctr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Dr. Rana Majumdar </a:t>
            </a:r>
            <a:endParaRPr lang="en-US" b="0" dirty="0">
              <a:effectLst/>
            </a:endParaRPr>
          </a:p>
          <a:p>
            <a:pPr marL="457200" algn="ctr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Professor</a:t>
            </a:r>
            <a:endParaRPr lang="en-US" b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CC527-A9E1-153C-24BE-658858E2D79D}"/>
              </a:ext>
            </a:extLst>
          </p:cNvPr>
          <p:cNvSpPr txBox="1"/>
          <p:nvPr/>
        </p:nvSpPr>
        <p:spPr>
          <a:xfrm>
            <a:off x="1554480" y="5281300"/>
            <a:ext cx="5323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Department of Computer Science</a:t>
            </a:r>
            <a:endParaRPr lang="en-US" b="0" dirty="0">
              <a:effectLst/>
            </a:endParaRPr>
          </a:p>
          <a:p>
            <a:pPr marL="457200" algn="ctr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Sister Nivedita University</a:t>
            </a:r>
            <a:endParaRPr lang="en-US" b="0" dirty="0">
              <a:effectLst/>
            </a:endParaRPr>
          </a:p>
          <a:p>
            <a:pPr marL="457200" algn="ctr" rtl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30-04-2025</a:t>
            </a:r>
            <a:endParaRPr lang="en-US" b="0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8F957-D6EA-BB1D-AB23-69114422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694E3E-BD1F-AA2D-997A-BA455FAC2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863242-AD2D-026D-CFAE-BDC27E59B572}"/>
              </a:ext>
            </a:extLst>
          </p:cNvPr>
          <p:cNvSpPr txBox="1"/>
          <p:nvPr/>
        </p:nvSpPr>
        <p:spPr>
          <a:xfrm>
            <a:off x="457200" y="457200"/>
            <a:ext cx="395307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IN" sz="3200" b="1" i="0" u="none" strike="noStrike" dirty="0">
                <a:solidFill>
                  <a:srgbClr val="000000"/>
                </a:solidFill>
                <a:effectLst/>
              </a:rPr>
              <a:t>Demo video reference</a:t>
            </a:r>
            <a:endParaRPr sz="3200" b="1" dirty="0">
              <a:solidFill>
                <a:srgbClr val="000000"/>
              </a:solidFill>
            </a:endParaRPr>
          </a:p>
        </p:txBody>
      </p:sp>
      <p:pic>
        <p:nvPicPr>
          <p:cNvPr id="4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45F7D17D-B924-B95F-D336-180ADEF4C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567" y="1159002"/>
            <a:ext cx="8704866" cy="48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140653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89140-498D-633F-E66D-940F0EBB8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7D507A1-5F09-F420-7D32-28D72F08C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34"/>
          <a:stretch/>
        </p:blipFill>
        <p:spPr bwMode="auto">
          <a:xfrm>
            <a:off x="1161288" y="1306260"/>
            <a:ext cx="4872242" cy="99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1B1477A-32BA-A836-E3AA-8EB216C42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59"/>
          <a:stretch/>
        </p:blipFill>
        <p:spPr bwMode="auto">
          <a:xfrm>
            <a:off x="1161293" y="2635471"/>
            <a:ext cx="4872237" cy="99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3A6881A-594E-2ABC-BD25-BE71D4B5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88" y="3964682"/>
            <a:ext cx="4872236" cy="243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61F18-ED28-825B-0447-8DEE53380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11F92D-7811-0D65-5738-BA16D3BED0F7}"/>
              </a:ext>
            </a:extLst>
          </p:cNvPr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Results /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0FFD4C-3C8F-D680-6E4B-20449360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8510B-484E-64F7-3600-E02EFE7EF65E}"/>
              </a:ext>
            </a:extLst>
          </p:cNvPr>
          <p:cNvSpPr txBox="1"/>
          <p:nvPr/>
        </p:nvSpPr>
        <p:spPr>
          <a:xfrm>
            <a:off x="923544" y="1459345"/>
            <a:ext cx="51297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metrics or validation: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FD25D91-5CA1-2FB1-3311-0A6771F2D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" b="11511"/>
          <a:stretch/>
        </p:blipFill>
        <p:spPr bwMode="auto">
          <a:xfrm>
            <a:off x="246888" y="2231137"/>
            <a:ext cx="3730057" cy="3264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2E34A7E-7718-0BAF-18F7-0B34C3D2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925" y="2474543"/>
            <a:ext cx="4570673" cy="2732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99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Challenges Faced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67074-57CB-D5BA-34CB-E5C56EE3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0B727F-A402-99B3-F949-DF0345AA4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975666"/>
              </p:ext>
            </p:extLst>
          </p:nvPr>
        </p:nvGraphicFramePr>
        <p:xfrm>
          <a:off x="1173988" y="1644010"/>
          <a:ext cx="5089652" cy="1437516"/>
        </p:xfrm>
        <a:graphic>
          <a:graphicData uri="http://schemas.openxmlformats.org/drawingml/2006/table">
            <a:tbl>
              <a:tblPr/>
              <a:tblGrid>
                <a:gridCol w="2295682">
                  <a:extLst>
                    <a:ext uri="{9D8B030D-6E8A-4147-A177-3AD203B41FA5}">
                      <a16:colId xmlns:a16="http://schemas.microsoft.com/office/drawing/2014/main" val="987184192"/>
                    </a:ext>
                  </a:extLst>
                </a:gridCol>
                <a:gridCol w="2793970">
                  <a:extLst>
                    <a:ext uri="{9D8B030D-6E8A-4147-A177-3AD203B41FA5}">
                      <a16:colId xmlns:a16="http://schemas.microsoft.com/office/drawing/2014/main" val="405145950"/>
                    </a:ext>
                  </a:extLst>
                </a:gridCol>
              </a:tblGrid>
              <a:tr h="4227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Technical Challenges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Non-Technical Challenges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405290"/>
                  </a:ext>
                </a:extLst>
              </a:tr>
              <a:tr h="33823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imbalance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privacy concerns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209942"/>
                  </a:ext>
                </a:extLst>
              </a:tr>
              <a:tr h="33823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overfitting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Stigma in self-reporting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036457"/>
                  </a:ext>
                </a:extLst>
              </a:tr>
              <a:tr h="33823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selection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Survey participation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207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F2F60F-EEFA-4BCF-E3C6-7E4F6DE6E24B}"/>
              </a:ext>
            </a:extLst>
          </p:cNvPr>
          <p:cNvSpPr txBox="1"/>
          <p:nvPr/>
        </p:nvSpPr>
        <p:spPr>
          <a:xfrm>
            <a:off x="1173988" y="3545652"/>
            <a:ext cx="536037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Solutions:</a:t>
            </a:r>
          </a:p>
          <a:p>
            <a:pPr rtl="0" fontAlgn="base">
              <a:spcBef>
                <a:spcPts val="600"/>
              </a:spcBef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Used ensemble models to address imbalance.</a:t>
            </a:r>
          </a:p>
          <a:p>
            <a:pPr rtl="0" fontAlgn="base"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Ensured anonymized data collection.</a:t>
            </a:r>
          </a:p>
          <a:p>
            <a:pPr rtl="0" fontAlgn="base"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Use neutral, supportive language to frame discussions.</a:t>
            </a:r>
          </a:p>
          <a:p>
            <a:pPr rtl="0" fontAlgn="base">
              <a:spcAft>
                <a:spcPts val="60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Educate communities to challenge biases and misconceptions.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Conclusion &amp; Future 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8121134" cy="39857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rtl="0">
              <a:buFont typeface="Wingdings" panose="05000000000000000000" pitchFamily="2" charset="2"/>
              <a:buChar char="§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Outcomes:</a:t>
            </a:r>
            <a:endParaRPr lang="en-US" sz="2000" b="1" dirty="0">
              <a:effectLst/>
            </a:endParaRPr>
          </a:p>
          <a:p>
            <a:pPr rtl="0" fontAlgn="base">
              <a:spcBef>
                <a:spcPts val="60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Developed a robust ML-based detection system.</a:t>
            </a:r>
          </a:p>
          <a:p>
            <a:pPr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AdaBoost outperformed other models.</a:t>
            </a:r>
          </a:p>
          <a:p>
            <a:pPr rtl="0" fontAlgn="base"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Validated on real-world student data.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Limitations: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Dependent on self-reported data.</a:t>
            </a:r>
          </a:p>
          <a:p>
            <a:pPr rtl="0" fontAlgn="base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Small dataset size.</a:t>
            </a:r>
          </a:p>
          <a:p>
            <a:pPr rtl="0" fontAlgn="base"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Moderate F1-scores and 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Average Accuracy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indicate room for improvement.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Enhancements: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Integrate real-time data sources (e.g., mobile app).</a:t>
            </a:r>
          </a:p>
          <a:p>
            <a:pPr rtl="0" fontAlgn="base"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Expand to other demographics and educational institutions.</a:t>
            </a:r>
          </a:p>
          <a:p>
            <a:pPr rtl="0" fontAlgn="base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Incorporate feedback mechanisms for continuous improvement.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EC61D4-B908-8083-C3A9-DB9F8EA3B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F944E-213E-D1C5-32FD-4CF336AE34F7}"/>
              </a:ext>
            </a:extLst>
          </p:cNvPr>
          <p:cNvSpPr txBox="1"/>
          <p:nvPr/>
        </p:nvSpPr>
        <p:spPr>
          <a:xfrm>
            <a:off x="457200" y="5349755"/>
            <a:ext cx="7269480" cy="69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18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  <a:endParaRPr lang="en-US" sz="1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—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Roboto" panose="02000000000000000000" pitchFamily="2" charset="0"/>
                <a:hlinkClick r:id="rId3"/>
              </a:rPr>
              <a:t>Students Mental Health Assessments Dataset, Kaggle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References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8A0BD-BF65-02FE-902C-924FCF09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97458E-6BD2-EAA7-514E-AAAA99A82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81632"/>
              </p:ext>
            </p:extLst>
          </p:nvPr>
        </p:nvGraphicFramePr>
        <p:xfrm>
          <a:off x="338328" y="1810512"/>
          <a:ext cx="8412480" cy="3136392"/>
        </p:xfrm>
        <a:graphic>
          <a:graphicData uri="http://schemas.openxmlformats.org/drawingml/2006/table">
            <a:tbl>
              <a:tblPr/>
              <a:tblGrid>
                <a:gridCol w="883995">
                  <a:extLst>
                    <a:ext uri="{9D8B030D-6E8A-4147-A177-3AD203B41FA5}">
                      <a16:colId xmlns:a16="http://schemas.microsoft.com/office/drawing/2014/main" val="2761504713"/>
                    </a:ext>
                  </a:extLst>
                </a:gridCol>
                <a:gridCol w="1189036">
                  <a:extLst>
                    <a:ext uri="{9D8B030D-6E8A-4147-A177-3AD203B41FA5}">
                      <a16:colId xmlns:a16="http://schemas.microsoft.com/office/drawing/2014/main" val="947201061"/>
                    </a:ext>
                  </a:extLst>
                </a:gridCol>
                <a:gridCol w="1089430">
                  <a:extLst>
                    <a:ext uri="{9D8B030D-6E8A-4147-A177-3AD203B41FA5}">
                      <a16:colId xmlns:a16="http://schemas.microsoft.com/office/drawing/2014/main" val="2705646485"/>
                    </a:ext>
                  </a:extLst>
                </a:gridCol>
                <a:gridCol w="3278668">
                  <a:extLst>
                    <a:ext uri="{9D8B030D-6E8A-4147-A177-3AD203B41FA5}">
                      <a16:colId xmlns:a16="http://schemas.microsoft.com/office/drawing/2014/main" val="1986346484"/>
                    </a:ext>
                  </a:extLst>
                </a:gridCol>
                <a:gridCol w="1971351">
                  <a:extLst>
                    <a:ext uri="{9D8B030D-6E8A-4147-A177-3AD203B41FA5}">
                      <a16:colId xmlns:a16="http://schemas.microsoft.com/office/drawing/2014/main" val="2689476952"/>
                    </a:ext>
                  </a:extLst>
                </a:gridCol>
              </a:tblGrid>
              <a:tr h="25148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IN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References</a:t>
                      </a:r>
                    </a:p>
                  </a:txBody>
                  <a:tcPr marL="5567" marR="5567" marT="5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399447"/>
                  </a:ext>
                </a:extLst>
              </a:tr>
              <a:tr h="2331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cumin Pro" panose="020B0504020202020204" pitchFamily="34" charset="0"/>
                        </a:rPr>
                        <a:t>Serial No</a:t>
                      </a:r>
                    </a:p>
                  </a:txBody>
                  <a:tcPr marL="5567" marR="5567" marT="5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cumin Pro" panose="020B0504020202020204" pitchFamily="34" charset="0"/>
                        </a:rPr>
                        <a:t>Resource Type</a:t>
                      </a:r>
                    </a:p>
                  </a:txBody>
                  <a:tcPr marL="5567" marR="5567" marT="5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cumin Pro" panose="020B0504020202020204" pitchFamily="34" charset="0"/>
                        </a:rPr>
                        <a:t>Source</a:t>
                      </a:r>
                    </a:p>
                  </a:txBody>
                  <a:tcPr marL="5567" marR="5567" marT="5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cumin Pro" panose="020B0504020202020204" pitchFamily="34" charset="0"/>
                        </a:rPr>
                        <a:t>Title</a:t>
                      </a:r>
                    </a:p>
                  </a:txBody>
                  <a:tcPr marL="5567" marR="5567" marT="5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cumin Pro" panose="020B0504020202020204" pitchFamily="34" charset="0"/>
                        </a:rPr>
                        <a:t>Key Result</a:t>
                      </a:r>
                    </a:p>
                  </a:txBody>
                  <a:tcPr marL="5567" marR="5567" marT="556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459707"/>
                  </a:ext>
                </a:extLst>
              </a:tr>
              <a:tr h="854911"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Article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3C4245"/>
                          </a:solidFill>
                          <a:effectLst/>
                          <a:latin typeface="Arial" panose="020B0604020202020204" pitchFamily="34" charset="0"/>
                        </a:rPr>
                        <a:t>Depressive Disorder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Effective treatments exist (therapy/meds)</a:t>
                      </a:r>
                      <a:b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Exercise prevents depression (older adults)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6393"/>
                  </a:ext>
                </a:extLst>
              </a:tr>
              <a:tr h="300581"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Article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WHO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Anxiety Disorders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Women more affected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Stigma prevents treatment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694165"/>
                  </a:ext>
                </a:extLst>
              </a:tr>
              <a:tr h="300581"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Report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Lancet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Global Mental Health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Community care effective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Prevention strategies needed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522070"/>
                  </a:ext>
                </a:extLst>
              </a:tr>
              <a:tr h="597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Report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Lancet Commission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Global Mental Health and Sustainable Development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Mental disorders rising globally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Treatment gap persists in low-income countries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937594"/>
                  </a:ext>
                </a:extLst>
              </a:tr>
              <a:tr h="597840"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Longitudinal Research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JAMA Psychiatry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Long-term Outcomes in Depression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Early intervention reduces relapse</a:t>
                      </a:r>
                      <a:b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Medication adherence critical for recovery</a:t>
                      </a:r>
                    </a:p>
                  </a:txBody>
                  <a:tcPr marL="5567" marR="5567" marT="556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3962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33704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Acknowledgement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1" y="1197864"/>
            <a:ext cx="8485632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express sincere gratitude to all contributors who made this project possible:</a:t>
            </a:r>
          </a:p>
          <a:p>
            <a:pPr rtl="0">
              <a:buNone/>
            </a:pPr>
            <a:endParaRPr lang="en-US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Core Mentorship:</a:t>
            </a:r>
            <a:endParaRPr lang="en-US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</a:pPr>
            <a:r>
              <a:rPr lang="en-US" sz="1800" b="0" i="0" kern="12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—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Dr. Rana Majumdar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for expert guidance, technical insights, and unwavering mentorship throughout the development process.</a:t>
            </a:r>
          </a:p>
          <a:p>
            <a:pPr rtl="0" fontAlgn="base">
              <a:spcAft>
                <a:spcPts val="600"/>
              </a:spcAft>
            </a:pPr>
            <a:r>
              <a:rPr lang="en-US" sz="1800" b="0" i="0" kern="12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+mn-ea"/>
                <a:cs typeface="+mn-cs"/>
              </a:rPr>
              <a:t>—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Faculty members of Department of Computer Science for their academic support and resource access.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Collaborative Support:</a:t>
            </a:r>
            <a:endParaRPr lang="en-US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— Peer reviewers for constructive feedback on model optimization and documentation.</a:t>
            </a:r>
          </a:p>
          <a:p>
            <a:pPr rtl="0" fontAlgn="base">
              <a:spcBef>
                <a:spcPts val="60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— Technical staff for assistance with computational resources and tools.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Personal Encouragement:</a:t>
            </a:r>
            <a:endParaRPr lang="en-US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</a:pPr>
            <a:r>
              <a:rPr lang="en-US" sz="1800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—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Friends and family for their patience, motivation, and emotional support during challenging phases.</a:t>
            </a:r>
          </a:p>
          <a:p>
            <a:pPr rtl="0" fontAlgn="base">
              <a:spcAft>
                <a:spcPts val="600"/>
              </a:spcAft>
            </a:pPr>
            <a:r>
              <a:rPr lang="en-US" sz="1800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—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Classmates for brainstorming sessions and collaborative problem-solving.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Institutional Backing:</a:t>
            </a:r>
            <a:endParaRPr lang="en-US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spcAft>
                <a:spcPts val="600"/>
              </a:spcAft>
            </a:pPr>
            <a:r>
              <a:rPr lang="en-US" sz="1800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—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Sister Nivedita University for providing the infrastructure and research ecosystem.</a:t>
            </a:r>
          </a:p>
          <a:p>
            <a:pPr rtl="0" fontAlgn="base">
              <a:spcBef>
                <a:spcPts val="600"/>
              </a:spcBef>
              <a:spcAft>
                <a:spcPts val="600"/>
              </a:spcAft>
            </a:pPr>
            <a:r>
              <a:rPr lang="en-US" sz="1800" b="0" i="0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—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Kaggle community for open-access mental health datasets.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51BBA-8032-39FD-5867-2A8854BE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54680" y="2782669"/>
            <a:ext cx="347402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/>
            </a:pPr>
            <a:r>
              <a:rPr lang="en-IN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BB072-E4B9-F25D-9770-3CA710956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769" y="1452881"/>
            <a:ext cx="8107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Brief Overview:</a:t>
            </a:r>
            <a:endParaRPr lang="en-US" sz="1800" b="0" u="none" strike="noStrike" dirty="0">
              <a:solidFill>
                <a:srgbClr val="000000"/>
              </a:solidFill>
              <a:effectLst/>
            </a:endParaRPr>
          </a:p>
          <a:p>
            <a:r>
              <a:rPr lang="en-US" sz="1800" b="1" u="none" strike="noStrike" dirty="0">
                <a:solidFill>
                  <a:srgbClr val="000000"/>
                </a:solidFill>
                <a:effectLst/>
              </a:rPr>
              <a:t>Mind Metrics </a:t>
            </a:r>
            <a:r>
              <a:rPr lang="en-US" sz="1800" b="0" u="none" strike="noStrike" dirty="0">
                <a:solidFill>
                  <a:srgbClr val="000000"/>
                </a:solidFill>
                <a:effectLst/>
              </a:rPr>
              <a:t>is a machine learning-based system designed to enable early</a:t>
            </a:r>
          </a:p>
          <a:p>
            <a:r>
              <a:rPr lang="en-US" sz="1800" b="0" u="none" strike="noStrike" dirty="0">
                <a:solidFill>
                  <a:srgbClr val="000000"/>
                </a:solidFill>
                <a:effectLst/>
              </a:rPr>
              <a:t>detection of </a:t>
            </a:r>
            <a:r>
              <a:rPr lang="en-US" sz="1800" b="1" u="none" strike="noStrike" dirty="0">
                <a:solidFill>
                  <a:srgbClr val="000000"/>
                </a:solidFill>
                <a:effectLst/>
              </a:rPr>
              <a:t>depression, anxiety, and stress </a:t>
            </a:r>
            <a:r>
              <a:rPr lang="en-US" sz="1800" u="none" strike="noStrike" dirty="0">
                <a:solidFill>
                  <a:srgbClr val="000000"/>
                </a:solidFill>
                <a:effectLst/>
              </a:rPr>
              <a:t>in students </a:t>
            </a:r>
            <a:r>
              <a:rPr lang="en-US" sz="1800" b="0" u="none" strike="noStrike" dirty="0">
                <a:solidFill>
                  <a:srgbClr val="000000"/>
                </a:solidFill>
                <a:effectLst/>
              </a:rPr>
              <a:t>by analyzing self-reported survey data. Leveraging ensemble models—especially AdaBoost—it delivers early, accurate predictions that enable timely mental health intervention.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D04B2-797B-11E5-755A-B9C93330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9A342-A22F-C048-9214-2F90A03FC10E}"/>
              </a:ext>
            </a:extLst>
          </p:cNvPr>
          <p:cNvSpPr txBox="1"/>
          <p:nvPr/>
        </p:nvSpPr>
        <p:spPr>
          <a:xfrm>
            <a:off x="192768" y="3237748"/>
            <a:ext cx="84940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Motivation: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Rising mental health issues among students.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</a:rPr>
              <a:t>(Fig 1.1: DALYs burden).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rtl="0" fontAlgn="base"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Academic pressure, social expectations, and personal challenges.</a:t>
            </a:r>
          </a:p>
          <a:p>
            <a:pPr marL="285750" indent="-285750" rtl="0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Limitations of traditional methods (subjective, time-consuming).</a:t>
            </a:r>
          </a:p>
          <a:p>
            <a:pPr marL="285750" indent="-285750" rtl="0" fontAlgn="base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Early detection enables timely intervention.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1504C-6F44-7775-EA08-012FCF89C3FC}"/>
              </a:ext>
            </a:extLst>
          </p:cNvPr>
          <p:cNvSpPr txBox="1"/>
          <p:nvPr/>
        </p:nvSpPr>
        <p:spPr>
          <a:xfrm>
            <a:off x="192767" y="5105978"/>
            <a:ext cx="84940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rtl="0" fontAlgn="base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b="1" u="none" strike="noStrike" dirty="0">
                <a:solidFill>
                  <a:srgbClr val="000000"/>
                </a:solidFill>
                <a:effectLst/>
              </a:rPr>
              <a:t>Traditional assessments: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slow, subjective, often underreported.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b="1" u="none" strike="noStrike" dirty="0">
                <a:solidFill>
                  <a:srgbClr val="000000"/>
                </a:solidFill>
                <a:effectLst/>
              </a:rPr>
              <a:t>Gap: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Need for efficient, objective, and scalable mental health screening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781304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Primary Objective: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  <a:spcAft>
                <a:spcPts val="60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—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Develop a machine learning system for multi-label prediction of students' depression, anxiety, and stress.</a:t>
            </a:r>
          </a:p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Secondary Objectives: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</a:pP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— Analyze and preprocess student mental health data.</a:t>
            </a:r>
          </a:p>
          <a:p>
            <a:pPr rtl="0" fontAlgn="base">
              <a:spcAft>
                <a:spcPts val="60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— Compare classical and ensemble machine learning models.</a:t>
            </a:r>
          </a:p>
          <a:p>
            <a:pPr rtl="0" fontAlgn="base">
              <a:spcAft>
                <a:spcPts val="60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— Identify the most effective predictive approach.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0256C-0EB6-B216-5432-B753F95C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09522B-1F28-57DD-A06F-23059C64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85" y="4079146"/>
            <a:ext cx="5342069" cy="2605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7402" y="609235"/>
            <a:ext cx="32700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Literature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4442" y="1751702"/>
            <a:ext cx="625203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 sz="2000"/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Summary of existing solutions or related work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9A1C5-C0B6-F372-82D7-DD2FAD5C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7F132E-82BC-36D6-CA48-D67966F80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279555"/>
              </p:ext>
            </p:extLst>
          </p:nvPr>
        </p:nvGraphicFramePr>
        <p:xfrm>
          <a:off x="1469136" y="2462610"/>
          <a:ext cx="4972304" cy="1932780"/>
        </p:xfrm>
        <a:graphic>
          <a:graphicData uri="http://schemas.openxmlformats.org/drawingml/2006/table">
            <a:tbl>
              <a:tblPr/>
              <a:tblGrid>
                <a:gridCol w="2082800">
                  <a:extLst>
                    <a:ext uri="{9D8B030D-6E8A-4147-A177-3AD203B41FA5}">
                      <a16:colId xmlns:a16="http://schemas.microsoft.com/office/drawing/2014/main" val="22490325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72790704"/>
                    </a:ext>
                  </a:extLst>
                </a:gridCol>
                <a:gridCol w="1670304">
                  <a:extLst>
                    <a:ext uri="{9D8B030D-6E8A-4147-A177-3AD203B41FA5}">
                      <a16:colId xmlns:a16="http://schemas.microsoft.com/office/drawing/2014/main" val="3342485073"/>
                    </a:ext>
                  </a:extLst>
                </a:gridCol>
              </a:tblGrid>
              <a:tr h="48319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Study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Approach/Tools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Key Result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7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665064"/>
                  </a:ext>
                </a:extLst>
              </a:tr>
              <a:tr h="4831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Longitudinal Study (2021)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Surveys, ML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Correlation with academics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705144"/>
                  </a:ext>
                </a:extLst>
              </a:tr>
              <a:tr h="4831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Learning Stress Study (2022)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Statistical analysis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impacts performance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803829"/>
                  </a:ext>
                </a:extLst>
              </a:tr>
              <a:tr h="483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ML for Student Mental Health (2015)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ML models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Early risk identification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1356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E1FE1A5-4273-05E7-7269-03E1CC9364D3}"/>
              </a:ext>
            </a:extLst>
          </p:cNvPr>
          <p:cNvSpPr txBox="1"/>
          <p:nvPr/>
        </p:nvSpPr>
        <p:spPr>
          <a:xfrm>
            <a:off x="724442" y="4809232"/>
            <a:ext cx="57169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Identified Gaps:</a:t>
            </a:r>
            <a:endParaRPr lang="en-U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</a:pP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— Limited use of ensemble ML methods.</a:t>
            </a:r>
          </a:p>
          <a:p>
            <a:pPr rtl="0" fontAlgn="base">
              <a:spcAft>
                <a:spcPts val="60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— Lack of objective, scalable tools for early detection.</a:t>
            </a:r>
          </a:p>
          <a:p>
            <a:pPr rtl="0" fontAlgn="base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—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Underreporting due to stigma.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319767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Proposed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DA364-4754-357E-6EBE-E5323AA2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BCE9072-6F01-75A6-29B2-69CAFCEAC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" y="1490980"/>
            <a:ext cx="7673848" cy="73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B62AC-EF17-D6F6-B907-D28C4F564A16}"/>
              </a:ext>
            </a:extLst>
          </p:cNvPr>
          <p:cNvSpPr txBox="1"/>
          <p:nvPr/>
        </p:nvSpPr>
        <p:spPr>
          <a:xfrm>
            <a:off x="553720" y="2459504"/>
            <a:ext cx="831287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Components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— 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</a:rPr>
              <a:t>Survey Data: </a:t>
            </a:r>
            <a:r>
              <a:rPr lang="en-IN" sz="1800" i="0" u="none" strike="noStrike" dirty="0">
                <a:solidFill>
                  <a:srgbClr val="000000"/>
                </a:solidFill>
                <a:effectLst/>
              </a:rPr>
              <a:t>Student self-reports.</a:t>
            </a:r>
          </a:p>
          <a:p>
            <a:pPr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— 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</a:rPr>
              <a:t>Preprocessing: </a:t>
            </a:r>
            <a:r>
              <a:rPr lang="en-IN" sz="1800" i="0" u="none" strike="noStrike" dirty="0">
                <a:solidFill>
                  <a:srgbClr val="000000"/>
                </a:solidFill>
                <a:effectLst/>
              </a:rPr>
              <a:t>Cleaning(Handle missing values), normalization(Label Encoding).</a:t>
            </a:r>
          </a:p>
          <a:p>
            <a:pPr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— 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</a:rPr>
              <a:t>Feature Extraction: </a:t>
            </a:r>
            <a:r>
              <a:rPr lang="en-IN" sz="1800" i="0" u="none" strike="noStrike" dirty="0">
                <a:solidFill>
                  <a:srgbClr val="000000"/>
                </a:solidFill>
                <a:effectLst/>
              </a:rPr>
              <a:t>Key features selection and extraction(SelectKBest).</a:t>
            </a:r>
          </a:p>
          <a:p>
            <a:pPr rtl="0" fontAlgn="base">
              <a:spcAft>
                <a:spcPts val="6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— 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</a:rPr>
              <a:t>Multi-output ML Models: </a:t>
            </a:r>
            <a:r>
              <a:rPr lang="en-IN" sz="1800" i="0" u="none" strike="noStrike" dirty="0">
                <a:solidFill>
                  <a:srgbClr val="000000"/>
                </a:solidFill>
                <a:effectLst/>
              </a:rPr>
              <a:t>Classical &amp; ensemble.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 </a:t>
            </a:r>
          </a:p>
          <a:p>
            <a:pPr rtl="0" fontAlgn="base">
              <a:spcAft>
                <a:spcPts val="600"/>
              </a:spcAft>
            </a:pPr>
            <a:r>
              <a:rPr lang="en-US" sz="1800" b="1" i="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— </a:t>
            </a:r>
            <a:r>
              <a:rPr lang="en-IN" sz="1800" b="1" i="0" u="none" strike="noStrike" dirty="0">
                <a:solidFill>
                  <a:srgbClr val="000000"/>
                </a:solidFill>
                <a:effectLst/>
              </a:rPr>
              <a:t>Output: </a:t>
            </a:r>
            <a:r>
              <a:rPr lang="en-IN" sz="1800" i="0" u="none" strike="noStrike" dirty="0">
                <a:solidFill>
                  <a:srgbClr val="000000"/>
                </a:solidFill>
                <a:effectLst/>
              </a:rPr>
              <a:t>Prediction(Depression, Anxiety, Stress).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E8993-576E-4D80-F88C-A3450237214B}"/>
              </a:ext>
            </a:extLst>
          </p:cNvPr>
          <p:cNvSpPr txBox="1"/>
          <p:nvPr/>
        </p:nvSpPr>
        <p:spPr>
          <a:xfrm>
            <a:off x="553720" y="4635967"/>
            <a:ext cx="71363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§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Identified Gaps:</a:t>
            </a:r>
            <a:endParaRPr lang="en-US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 fontAlgn="base">
              <a:spcBef>
                <a:spcPts val="600"/>
              </a:spcBef>
            </a:pP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— Limited use of ensemble ML methods.</a:t>
            </a:r>
          </a:p>
          <a:p>
            <a:pPr rtl="0" fontAlgn="base">
              <a:spcAft>
                <a:spcPts val="60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— Lack of objective, scalable tools for early detection.</a:t>
            </a:r>
          </a:p>
          <a:p>
            <a:pPr rtl="0" fontAlgn="base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—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Underreporting due to stigma.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dirty="0">
                <a:solidFill>
                  <a:srgbClr val="000000"/>
                </a:solidFill>
              </a:rPr>
              <a:t>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342273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tages of development: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E8E329-1C06-07CC-E432-61656A71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1396913-601B-8326-D580-CA351C174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" t="16079" r="4849" b="6341"/>
          <a:stretch/>
        </p:blipFill>
        <p:spPr bwMode="auto">
          <a:xfrm>
            <a:off x="1335023" y="2123634"/>
            <a:ext cx="6170197" cy="4094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0130-1722-9615-0447-372EBB02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166188-8617-44A0-8A28-FDAFB79815DE}"/>
              </a:ext>
            </a:extLst>
          </p:cNvPr>
          <p:cNvSpPr txBox="1"/>
          <p:nvPr/>
        </p:nvSpPr>
        <p:spPr>
          <a:xfrm>
            <a:off x="457200" y="457200"/>
            <a:ext cx="48588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IN" sz="3200" b="1" i="0" u="none" strike="noStrike" dirty="0">
                <a:solidFill>
                  <a:srgbClr val="000000"/>
                </a:solidFill>
                <a:effectLst/>
              </a:rPr>
              <a:t>Screenshots/code snippets</a:t>
            </a:r>
            <a:endParaRPr sz="3200" b="1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87AD1F-6E5F-D716-C29F-50EA0035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7BA31-11D0-FCB3-77CC-077F71F3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1045"/>
            <a:ext cx="7982712" cy="4383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096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10F76-7C3A-CF64-F6C3-C8D9F144B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F1421-69A7-BC42-183C-D7112AF3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89891-8037-09C5-D96B-E279ED09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50" y="1492777"/>
            <a:ext cx="8345450" cy="40850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18C68-3CAA-49E7-E0B2-130F879185CB}"/>
              </a:ext>
            </a:extLst>
          </p:cNvPr>
          <p:cNvSpPr txBox="1"/>
          <p:nvPr/>
        </p:nvSpPr>
        <p:spPr>
          <a:xfrm>
            <a:off x="457200" y="457200"/>
            <a:ext cx="48588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IN" sz="3200" b="1" i="0" u="none" strike="noStrike" dirty="0">
                <a:solidFill>
                  <a:srgbClr val="000000"/>
                </a:solidFill>
                <a:effectLst/>
              </a:rPr>
              <a:t>Screenshots/code snippets</a:t>
            </a:r>
            <a:endParaRPr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5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F9628-0E32-689B-F5D1-2CE3AC27B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BC31C9-89AD-5677-42B3-54CFF2BA5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184789"/>
            <a:ext cx="2332234" cy="71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38540-5919-FBEC-867B-5342A8BCE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8238" y="1192322"/>
            <a:ext cx="7051788" cy="22366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7F9FA-71F3-5B61-29BC-EE422E7441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05"/>
          <a:stretch/>
        </p:blipFill>
        <p:spPr>
          <a:xfrm>
            <a:off x="556448" y="3719699"/>
            <a:ext cx="7083578" cy="2772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3F504-C7BF-8B79-BD87-8373EE883EBB}"/>
              </a:ext>
            </a:extLst>
          </p:cNvPr>
          <p:cNvSpPr txBox="1"/>
          <p:nvPr/>
        </p:nvSpPr>
        <p:spPr>
          <a:xfrm>
            <a:off x="457200" y="457200"/>
            <a:ext cx="485883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IN" sz="3200" b="1" i="0" u="none" strike="noStrike" dirty="0">
                <a:solidFill>
                  <a:srgbClr val="000000"/>
                </a:solidFill>
                <a:effectLst/>
              </a:rPr>
              <a:t>Screenshots/code snippets</a:t>
            </a:r>
            <a:endParaRPr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825</Words>
  <Application>Microsoft Office PowerPoint</Application>
  <PresentationFormat>On-screen Show (4:3)</PresentationFormat>
  <Paragraphs>149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Acumin Pro</vt:lpstr>
      <vt:lpstr>Aptos Narrow</vt:lpstr>
      <vt:lpstr>Arial</vt:lpstr>
      <vt:lpstr>Calibri</vt:lpstr>
      <vt:lpstr>Roboto</vt:lpstr>
      <vt:lpstr>Wingdings</vt:lpstr>
      <vt:lpstr>Office Theme</vt:lpstr>
      <vt:lpstr>Mind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Bhaskar Pal</cp:lastModifiedBy>
  <cp:revision>6</cp:revision>
  <dcterms:created xsi:type="dcterms:W3CDTF">2013-01-27T09:14:16Z</dcterms:created>
  <dcterms:modified xsi:type="dcterms:W3CDTF">2025-04-29T20:07:30Z</dcterms:modified>
  <cp:category/>
</cp:coreProperties>
</file>